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407" r:id="rId31"/>
    <p:sldId id="346" r:id="rId32"/>
    <p:sldId id="350" r:id="rId33"/>
    <p:sldId id="404" r:id="rId34"/>
    <p:sldId id="405" r:id="rId35"/>
    <p:sldId id="403" r:id="rId36"/>
    <p:sldId id="402" r:id="rId37"/>
    <p:sldId id="398" r:id="rId38"/>
    <p:sldId id="399" r:id="rId39"/>
    <p:sldId id="400" r:id="rId40"/>
    <p:sldId id="401" r:id="rId41"/>
    <p:sldId id="375" r:id="rId42"/>
    <p:sldId id="376" r:id="rId43"/>
    <p:sldId id="368" r:id="rId44"/>
    <p:sldId id="365" r:id="rId45"/>
    <p:sldId id="351" r:id="rId46"/>
    <p:sldId id="352" r:id="rId47"/>
    <p:sldId id="338" r:id="rId48"/>
    <p:sldId id="316" r:id="rId49"/>
    <p:sldId id="35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4954"/>
  </p:normalViewPr>
  <p:slideViewPr>
    <p:cSldViewPr snapToGrid="0" snapToObjects="1" showGuides="1">
      <p:cViewPr>
        <p:scale>
          <a:sx n="74" d="100"/>
          <a:sy n="74" d="100"/>
        </p:scale>
        <p:origin x="816" y="5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058294848"/>
        <c:axId val="1058268608"/>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058234656"/>
        <c:axId val="1058240960"/>
      </c:barChart>
      <c:catAx>
        <c:axId val="105829484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058268608"/>
        <c:crossesAt val="0.0"/>
        <c:auto val="1"/>
        <c:lblAlgn val="ctr"/>
        <c:lblOffset val="100"/>
        <c:noMultiLvlLbl val="0"/>
      </c:catAx>
      <c:valAx>
        <c:axId val="1058268608"/>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058294848"/>
        <c:crosses val="autoZero"/>
        <c:crossBetween val="between"/>
      </c:valAx>
      <c:valAx>
        <c:axId val="1058240960"/>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058234656"/>
        <c:crosses val="max"/>
        <c:crossBetween val="between"/>
      </c:valAx>
      <c:catAx>
        <c:axId val="1058234656"/>
        <c:scaling>
          <c:orientation val="minMax"/>
        </c:scaling>
        <c:delete val="1"/>
        <c:axPos val="b"/>
        <c:numFmt formatCode="General" sourceLinked="1"/>
        <c:majorTickMark val="out"/>
        <c:minorTickMark val="none"/>
        <c:tickLblPos val="nextTo"/>
        <c:crossAx val="1058240960"/>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693015552"/>
        <c:axId val="1084620720"/>
      </c:scatterChart>
      <c:valAx>
        <c:axId val="693015552"/>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84620720"/>
        <c:crosses val="autoZero"/>
        <c:crossBetween val="midCat"/>
      </c:valAx>
      <c:valAx>
        <c:axId val="1084620720"/>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93015552"/>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87589392"/>
        <c:axId val="1087596624"/>
      </c:barChart>
      <c:catAx>
        <c:axId val="10875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7596624"/>
        <c:crosses val="autoZero"/>
        <c:auto val="1"/>
        <c:lblAlgn val="ctr"/>
        <c:lblOffset val="100"/>
        <c:noMultiLvlLbl val="0"/>
      </c:catAx>
      <c:valAx>
        <c:axId val="1087596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87589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Remove numbers 1 through 6. Replace with an arrow that says time.</a:t>
            </a:r>
          </a:p>
          <a:p>
            <a:r>
              <a:rPr lang="en-US" baseline="0" dirty="0" smtClean="0"/>
              <a:t>TODO: Try and make objective: .. A red color. And same deal with the blue pane.</a:t>
            </a:r>
          </a:p>
          <a:p>
            <a:r>
              <a:rPr lang="en-US" baseline="0" dirty="0" smtClean="0"/>
              <a:t>TODO</a:t>
            </a:r>
            <a:r>
              <a:rPr lang="en-US" baseline="0" dirty="0" smtClean="0"/>
              <a:t>: Reduce time on slide</a:t>
            </a:r>
            <a:r>
              <a:rPr lang="en-US" baseline="0" dirty="0" smtClean="0"/>
              <a:t>.</a:t>
            </a:r>
          </a:p>
          <a:p>
            <a:r>
              <a:rPr lang="en-US" baseline="0" dirty="0" smtClean="0"/>
              <a:t>TODO: Say that it’s two classes as soon as you introduce the red and blue transparent panes.</a:t>
            </a:r>
            <a:endParaRPr lang="en-US" baseline="0" dirty="0" smtClean="0"/>
          </a:p>
          <a:p>
            <a:r>
              <a:rPr lang="en-US" baseline="0" dirty="0" smtClean="0"/>
              <a:t>TODO: When you say it’s two classes, say that it’s regardless of the values of the two.</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r>
              <a:rPr lang="en-US" baseline="0" dirty="0" smtClean="0"/>
              <a:t>.</a:t>
            </a:r>
          </a:p>
          <a:p>
            <a:endParaRPr lang="en-US" baseline="0" dirty="0" smtClean="0"/>
          </a:p>
          <a:p>
            <a:r>
              <a:rPr lang="en-US" baseline="0" dirty="0" smtClean="0"/>
              <a:t>TODO: At the very end, bring up the lower bound column.</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This slide seems a little</a:t>
            </a:r>
            <a:r>
              <a:rPr lang="en-US" baseline="0" dirty="0" smtClean="0"/>
              <a:t> bit vague. Could be improved.</a:t>
            </a:r>
          </a:p>
          <a:p>
            <a:r>
              <a:rPr lang="en-US" baseline="0" dirty="0" smtClean="0"/>
              <a:t>TODO: Say at the very beginning of the slide that you’re very briefly telling them about the hardware design. Set expectations right at the beginning.</a:t>
            </a:r>
          </a:p>
          <a:p>
            <a:r>
              <a:rPr lang="en-US" baseline="0" dirty="0" smtClean="0"/>
              <a:t>TODO: Can’t just hand this over to a tool.</a:t>
            </a:r>
          </a:p>
          <a:p>
            <a:r>
              <a:rPr lang="en-US" baseline="0" dirty="0" smtClean="0"/>
              <a:t>TODO: Say that we can alleviate wiring complexity considerably using a new optimized design of the crossbar.</a:t>
            </a:r>
            <a:endParaRPr lang="en-US" dirty="0" smtClean="0"/>
          </a:p>
          <a:p>
            <a:endParaRPr lang="en-US" dirty="0" smtClean="0"/>
          </a:p>
          <a:p>
            <a:r>
              <a:rPr lang="en-US" dirty="0" smtClean="0"/>
              <a:t>Finally</a:t>
            </a:r>
            <a:r>
              <a:rPr lang="en-US" dirty="0" smtClean="0"/>
              <a:t>,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of manual place-and-route.</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Say that this is just the cost of logic, doesn’t include</a:t>
            </a:r>
            <a:r>
              <a:rPr lang="en-US" baseline="0" dirty="0" smtClean="0"/>
              <a:t> table memories, IOs, etc.</a:t>
            </a:r>
          </a:p>
          <a:p>
            <a:r>
              <a:rPr lang="en-US" baseline="0" dirty="0" smtClean="0"/>
              <a:t>TODO: Say that we are not changing the </a:t>
            </a:r>
            <a:r>
              <a:rPr lang="en-US" baseline="0" dirty="0" err="1" smtClean="0"/>
              <a:t>Ios</a:t>
            </a:r>
            <a:r>
              <a:rPr lang="en-US" baseline="0" dirty="0" smtClean="0"/>
              <a:t>, table memories, etc.</a:t>
            </a:r>
            <a:endParaRPr lang="en-US" dirty="0" smtClean="0"/>
          </a:p>
          <a:p>
            <a:endParaRPr lang="en-US" dirty="0" smtClean="0"/>
          </a:p>
          <a:p>
            <a:r>
              <a:rPr lang="en-US" dirty="0" smtClean="0"/>
              <a:t>We</a:t>
            </a:r>
            <a:r>
              <a:rPr lang="en-US" baseline="0" dirty="0" smtClean="0"/>
              <a:t> </a:t>
            </a:r>
            <a:r>
              <a:rPr lang="en-US" baseline="0" dirty="0" smtClean="0"/>
              <a:t>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Use different colors for memory match and action. Maybe make </a:t>
            </a:r>
            <a:r>
              <a:rPr lang="en-US" dirty="0" err="1" smtClean="0"/>
              <a:t>dRMT</a:t>
            </a:r>
            <a:r>
              <a:rPr lang="en-US" dirty="0" smtClean="0"/>
              <a:t> a banner.</a:t>
            </a:r>
          </a:p>
          <a:p>
            <a:endParaRPr lang="en-US" dirty="0" smtClean="0"/>
          </a:p>
          <a:p>
            <a:r>
              <a:rPr lang="en-US" dirty="0" smtClean="0"/>
              <a:t>The </a:t>
            </a:r>
            <a:r>
              <a:rPr lang="en-US" dirty="0" smtClean="0"/>
              <a:t>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1863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49</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30.m4a"/></Relationships>
</file>

<file path=ppt/slides/_rels/slide31.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1.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2.xml"/><Relationship Id="rId2" Type="http://schemas.microsoft.com/office/2007/relationships/media" Target="../media/media30.m4a"/></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chart" Target="../charts/char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hart" Target="../charts/char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9313"/>
    </mc:Choice>
    <mc:Fallback>
      <p:transition spd="slow" advTm="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47507"/>
    </mc:Choice>
    <mc:Fallback>
      <p:transition spd="slow" advTm="47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100932"/>
    </mc:Choice>
    <mc:Fallback>
      <p:transition spd="slow" advTm="10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44520"/>
    </mc:Choice>
    <mc:Fallback>
      <p:transition spd="slow" advTm="44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59840"/>
    </mc:Choice>
    <mc:Fallback>
      <p:transition spd="slow" advTm="59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59822"/>
    </mc:Choice>
    <mc:Fallback>
      <p:transition spd="slow" advTm="59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33346"/>
    </mc:Choice>
    <mc:Fallback>
      <p:transition spd="slow" advTm="33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8073"/>
    </mc:Choice>
    <mc:Fallback>
      <p:transition spd="slow" advTm="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16035"/>
    </mc:Choice>
    <mc:Fallback>
      <p:transition spd="slow" advTm="16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21001"/>
    </mc:Choice>
    <mc:Fallback>
      <p:transition spd="slow" advTm="21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19137"/>
    </mc:Choice>
    <mc:Fallback>
      <p:transition spd="slow" advTm="1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51127"/>
    </mc:Choice>
    <mc:Fallback>
      <p:transition spd="slow" advTm="5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13411"/>
    </mc:Choice>
    <mc:Fallback>
      <p:transition spd="slow" advTm="1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12909"/>
    </mc:Choice>
    <mc:Fallback>
      <p:transition spd="slow" advTm="1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169364"/>
    </mc:Choice>
    <mc:Fallback>
      <p:transition spd="slow" advTm="169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mc:Choice xmlns:p14="http://schemas.microsoft.com/office/powerpoint/2010/main" Requires="p14">
      <p:transition spd="slow" p14:dur="2000" advTm="66138"/>
    </mc:Choice>
    <mc:Fallback>
      <p:transition spd="slow" advTm="6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mc:Choice xmlns:p14="http://schemas.microsoft.com/office/powerpoint/2010/main" Requires="p14">
      <p:transition spd="slow" p14:dur="2000" advTm="9395"/>
    </mc:Choice>
    <mc:Fallback>
      <p:transition spd="slow" advTm="9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mc:Choice xmlns:p14="http://schemas.microsoft.com/office/powerpoint/2010/main" Requires="p14">
      <p:transition spd="slow" p14:dur="2000" advTm="3656"/>
    </mc:Choice>
    <mc:Fallback>
      <p:transition spd="slow" advTm="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mc:Choice xmlns:p14="http://schemas.microsoft.com/office/powerpoint/2010/main" Requires="p14">
      <p:transition spd="slow" p14:dur="2000" advTm="21762"/>
    </mc:Choice>
    <mc:Fallback>
      <p:transition spd="slow" advTm="21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mc:Choice xmlns:p14="http://schemas.microsoft.com/office/powerpoint/2010/main" Requires="p14">
      <p:transition spd="slow" p14:dur="2000" advTm="24793"/>
    </mc:Choice>
    <mc:Fallback>
      <p:transition spd="slow" advTm="2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a:xfrm>
            <a:off x="838200" y="1097218"/>
            <a:ext cx="10515600" cy="5355339"/>
          </a:xfrm>
        </p:spPr>
        <p:txBody>
          <a:bodyPr>
            <a:normAutofit/>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Several optimizations to reduce the cost of storing an entire program</a:t>
            </a:r>
            <a:endParaRPr lang="en-US" dirty="0" smtClean="0"/>
          </a:p>
          <a:p>
            <a:endParaRPr lang="en-US" dirty="0" smtClean="0"/>
          </a:p>
          <a:p>
            <a:r>
              <a:rPr lang="en-US" dirty="0" err="1" smtClean="0"/>
              <a:t>dRMT</a:t>
            </a:r>
            <a:r>
              <a:rPr lang="en-US" dirty="0" smtClean="0"/>
              <a:t> </a:t>
            </a:r>
            <a:r>
              <a:rPr lang="en-US" dirty="0" smtClean="0"/>
              <a:t>crossbar</a:t>
            </a:r>
          </a:p>
          <a:p>
            <a:pPr lvl="1"/>
            <a:r>
              <a:rPr lang="en-US" dirty="0" smtClean="0"/>
              <a:t>Wiring complexity scales with (# of processors) * (# of clusters)</a:t>
            </a:r>
          </a:p>
          <a:p>
            <a:pPr lvl="1"/>
            <a:r>
              <a:rPr lang="en-US" dirty="0" smtClean="0"/>
              <a:t>Can scale crossbar to 32 processors with new </a:t>
            </a:r>
            <a:r>
              <a:rPr lang="en-US" dirty="0" smtClean="0"/>
              <a:t>design and manual place-and-route.</a:t>
            </a:r>
            <a:endParaRPr lang="en-US" dirty="0" smtClean="0"/>
          </a:p>
          <a:p>
            <a:pPr lvl="1"/>
            <a:r>
              <a:rPr lang="en-US" dirty="0" smtClean="0"/>
              <a:t>Seems hard to go beyond 32, but unlikely we’ll need more.</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mc:Choice xmlns:p14="http://schemas.microsoft.com/office/powerpoint/2010/main" Requires="p14">
      <p:transition spd="slow" p14:dur="2000" advTm="125183"/>
    </mc:Choice>
    <mc:Fallback>
      <p:transition spd="slow" advTm="12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mc:Choice xmlns:p14="http://schemas.microsoft.com/office/powerpoint/2010/main" Requires="p14">
      <p:transition spd="slow" p14:dur="2000" advTm="38751"/>
    </mc:Choice>
    <mc:Fallback>
      <p:transition spd="slow" advTm="38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65514"/>
    </mc:Choice>
    <mc:Fallback>
      <p:transition spd="slow" advTm="6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65671" y="2632721"/>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Ongoing</a:t>
            </a:r>
            <a:r>
              <a:rPr lang="en-US" dirty="0" smtClean="0"/>
              <a:t>: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1489648" y="826495"/>
            <a:ext cx="8913809" cy="4492277"/>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7971114"/>
      </p:ext>
    </p:extLst>
  </p:cSld>
  <p:clrMapOvr>
    <a:masterClrMapping/>
  </p:clrMapOvr>
  <mc:AlternateContent xmlns:mc="http://schemas.openxmlformats.org/markup-compatibility/2006">
    <mc:Choice xmlns:p14="http://schemas.microsoft.com/office/powerpoint/2010/main" Requires="p14">
      <p:transition spd="slow" p14:dur="2000" advTm="40703"/>
    </mc:Choice>
    <mc:Fallback>
      <p:transition spd="slow" advTm="40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mc:Choice xmlns:p14="http://schemas.microsoft.com/office/powerpoint/2010/main" Requires="p14">
      <p:transition spd="slow" p14:dur="2000" advTm="40703"/>
    </mc:Choice>
    <mc:Fallback>
      <p:transition spd="slow" advTm="40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32</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8385"/>
    </mc:Choice>
    <mc:Fallback>
      <p:transition advTm="8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46</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49</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18266">
        <p:fade/>
      </p:transition>
    </mc:Choice>
    <mc:Fallback>
      <p:transition spd="med" advTm="182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5173">
        <p:fade/>
      </p:transition>
    </mc:Choice>
    <mc:Fallback>
      <p:transition spd="med" advTm="25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3750">
        <p:fade/>
      </p:transition>
    </mc:Choice>
    <mc:Fallback>
      <p:transition spd="med" advTm="3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21010"/>
    </mc:Choice>
    <mc:Fallback>
      <p:transition advTm="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couples memory allocation with </a:t>
            </a:r>
            <a:r>
              <a:rPr lang="en-US" dirty="0" err="1" smtClean="0"/>
              <a:t>match+action</a:t>
            </a:r>
            <a:r>
              <a:rPr lang="en-US" dirty="0" smtClean="0"/>
              <a:t> allocation</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477328"/>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a:t>
            </a:r>
            <a:r>
              <a:rPr lang="en-US" sz="2400" dirty="0" smtClean="0">
                <a:solidFill>
                  <a:srgbClr val="0231FF"/>
                </a:solidFill>
              </a:rPr>
              <a:t>unit</a:t>
            </a:r>
            <a:endParaRPr lang="en-US" sz="2400" dirty="0">
              <a:solidFill>
                <a:srgbClr val="0231FF"/>
              </a:solidFill>
            </a:endParaRPr>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78576"/>
    </mc:Choice>
    <mc:Fallback>
      <p:transition spd="slow" advTm="7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6|13.4|5.6|7.7|2|0.9"/>
</p:tagLst>
</file>

<file path=ppt/tags/tag10.xml><?xml version="1.0" encoding="utf-8"?>
<p:tagLst xmlns:a="http://schemas.openxmlformats.org/drawingml/2006/main" xmlns:r="http://schemas.openxmlformats.org/officeDocument/2006/relationships" xmlns:p="http://schemas.openxmlformats.org/presentationml/2006/main">
  <p:tag name="TIMING" val="|3.6|13.6|30.6"/>
</p:tagLst>
</file>

<file path=ppt/tags/tag11.xml><?xml version="1.0" encoding="utf-8"?>
<p:tagLst xmlns:a="http://schemas.openxmlformats.org/drawingml/2006/main" xmlns:r="http://schemas.openxmlformats.org/officeDocument/2006/relationships" xmlns:p="http://schemas.openxmlformats.org/presentationml/2006/main">
  <p:tag name="TIMING" val="|5.5|6.6|8.2|7.9|5.3|13.5|3.3"/>
</p:tagLst>
</file>

<file path=ppt/tags/tag12.xml><?xml version="1.0" encoding="utf-8"?>
<p:tagLst xmlns:a="http://schemas.openxmlformats.org/drawingml/2006/main" xmlns:r="http://schemas.openxmlformats.org/officeDocument/2006/relationships" xmlns:p="http://schemas.openxmlformats.org/presentationml/2006/main">
  <p:tag name="TIMING" val="|1.9|8.7|2.2"/>
</p:tagLst>
</file>

<file path=ppt/tags/tag13.xml><?xml version="1.0" encoding="utf-8"?>
<p:tagLst xmlns:a="http://schemas.openxmlformats.org/drawingml/2006/main" xmlns:r="http://schemas.openxmlformats.org/officeDocument/2006/relationships" xmlns:p="http://schemas.openxmlformats.org/presentationml/2006/main">
  <p:tag name="TIMING" val="|4.5"/>
</p:tagLst>
</file>

<file path=ppt/tags/tag14.xml><?xml version="1.0" encoding="utf-8"?>
<p:tagLst xmlns:a="http://schemas.openxmlformats.org/drawingml/2006/main" xmlns:r="http://schemas.openxmlformats.org/officeDocument/2006/relationships" xmlns:p="http://schemas.openxmlformats.org/presentationml/2006/main">
  <p:tag name="TIMING" val="|18.3"/>
</p:tagLst>
</file>

<file path=ppt/tags/tag15.xml><?xml version="1.0" encoding="utf-8"?>
<p:tagLst xmlns:a="http://schemas.openxmlformats.org/drawingml/2006/main" xmlns:r="http://schemas.openxmlformats.org/officeDocument/2006/relationships" xmlns:p="http://schemas.openxmlformats.org/presentationml/2006/main">
  <p:tag name="TIMING" val="|26.2|12.4|8.7|10.4|18.6|11.2|17|31.6|10.9|16.8"/>
</p:tagLst>
</file>

<file path=ppt/tags/tag16.xml><?xml version="1.0" encoding="utf-8"?>
<p:tagLst xmlns:a="http://schemas.openxmlformats.org/drawingml/2006/main" xmlns:r="http://schemas.openxmlformats.org/officeDocument/2006/relationships" xmlns:p="http://schemas.openxmlformats.org/presentationml/2006/main">
  <p:tag name="TIMING" val="|8.5|5.4"/>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2.9|12.9"/>
</p:tagLst>
</file>

<file path=ppt/tags/tag19.xml><?xml version="1.0" encoding="utf-8"?>
<p:tagLst xmlns:a="http://schemas.openxmlformats.org/drawingml/2006/main" xmlns:r="http://schemas.openxmlformats.org/officeDocument/2006/relationships" xmlns:p="http://schemas.openxmlformats.org/presentationml/2006/main">
  <p:tag name="TIMING" val="|7|0.8|3.3|11.3|27.4|15.3|19.8|11.6"/>
</p:tagLst>
</file>

<file path=ppt/tags/tag2.xml><?xml version="1.0" encoding="utf-8"?>
<p:tagLst xmlns:a="http://schemas.openxmlformats.org/drawingml/2006/main" xmlns:r="http://schemas.openxmlformats.org/officeDocument/2006/relationships" xmlns:p="http://schemas.openxmlformats.org/presentationml/2006/main">
  <p:tag name="TIMING" val="|1.7|49.9"/>
</p:tagLst>
</file>

<file path=ppt/tags/tag20.xml><?xml version="1.0" encoding="utf-8"?>
<p:tagLst xmlns:a="http://schemas.openxmlformats.org/drawingml/2006/main" xmlns:r="http://schemas.openxmlformats.org/officeDocument/2006/relationships" xmlns:p="http://schemas.openxmlformats.org/presentationml/2006/main">
  <p:tag name="TIMING" val="|14.5|19.8"/>
</p:tagLst>
</file>

<file path=ppt/tags/tag21.xml><?xml version="1.0" encoding="utf-8"?>
<p:tagLst xmlns:a="http://schemas.openxmlformats.org/drawingml/2006/main" xmlns:r="http://schemas.openxmlformats.org/officeDocument/2006/relationships" xmlns:p="http://schemas.openxmlformats.org/presentationml/2006/main">
  <p:tag name="TIMING" val="|7.2|18.8|6.8"/>
</p:tagLst>
</file>

<file path=ppt/tags/tag22.xml><?xml version="1.0" encoding="utf-8"?>
<p:tagLst xmlns:a="http://schemas.openxmlformats.org/drawingml/2006/main" xmlns:r="http://schemas.openxmlformats.org/officeDocument/2006/relationships" xmlns:p="http://schemas.openxmlformats.org/presentationml/2006/main">
  <p:tag name="TIMING" val="|7.2|18.8|6.8"/>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18.9|1.2"/>
</p:tagLst>
</file>

<file path=ppt/tags/tag5.xml><?xml version="1.0" encoding="utf-8"?>
<p:tagLst xmlns:a="http://schemas.openxmlformats.org/drawingml/2006/main" xmlns:r="http://schemas.openxmlformats.org/officeDocument/2006/relationships" xmlns:p="http://schemas.openxmlformats.org/presentationml/2006/main">
  <p:tag name="TIMING" val="|14.8|1.3|0.7|1.2|0.5"/>
</p:tagLst>
</file>

<file path=ppt/tags/tag6.xml><?xml version="1.0" encoding="utf-8"?>
<p:tagLst xmlns:a="http://schemas.openxmlformats.org/drawingml/2006/main" xmlns:r="http://schemas.openxmlformats.org/officeDocument/2006/relationships" xmlns:p="http://schemas.openxmlformats.org/presentationml/2006/main">
  <p:tag name="TIMING" val="|16.9|12.6|10.2|6|11.3"/>
</p:tagLst>
</file>

<file path=ppt/tags/tag7.xml><?xml version="1.0" encoding="utf-8"?>
<p:tagLst xmlns:a="http://schemas.openxmlformats.org/drawingml/2006/main" xmlns:r="http://schemas.openxmlformats.org/officeDocument/2006/relationships" xmlns:p="http://schemas.openxmlformats.org/presentationml/2006/main">
  <p:tag name="TIMING" val="|11.8|9.9|7.9"/>
</p:tagLst>
</file>

<file path=ppt/tags/tag8.xml><?xml version="1.0" encoding="utf-8"?>
<p:tagLst xmlns:a="http://schemas.openxmlformats.org/drawingml/2006/main" xmlns:r="http://schemas.openxmlformats.org/officeDocument/2006/relationships" xmlns:p="http://schemas.openxmlformats.org/presentationml/2006/main">
  <p:tag name="TIMING" val="|7.9|21.4|5.2|5.5|21.4|18.2"/>
</p:tagLst>
</file>

<file path=ppt/tags/tag9.xml><?xml version="1.0" encoding="utf-8"?>
<p:tagLst xmlns:a="http://schemas.openxmlformats.org/drawingml/2006/main" xmlns:r="http://schemas.openxmlformats.org/officeDocument/2006/relationships" xmlns:p="http://schemas.openxmlformats.org/presentationml/2006/main">
  <p:tag name="TIMING" val="|11.4|8.8|5.6|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12233</TotalTime>
  <Words>7137</Words>
  <Application>Microsoft Macintosh PowerPoint</Application>
  <PresentationFormat>Widescreen</PresentationFormat>
  <Paragraphs>1382</Paragraphs>
  <Slides>49</Slides>
  <Notes>46</Notes>
  <HiddenSlides>1</HiddenSlides>
  <MMClips>31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2763</cp:revision>
  <dcterms:created xsi:type="dcterms:W3CDTF">2017-05-13T13:11:05Z</dcterms:created>
  <dcterms:modified xsi:type="dcterms:W3CDTF">2017-08-22T02:15:57Z</dcterms:modified>
</cp:coreProperties>
</file>